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80" r:id="rId5"/>
    <p:sldId id="281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2097-88BF-43CA-887B-4F5C6D8A8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E033B-6A0C-4A21-B3A7-DDCE9C805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39405-BD6D-4564-B6BB-00146D72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2350E-3308-4E86-A50B-5960090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2E00E-53C9-459A-AFB1-A3219D554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7941-E1FB-4792-B0C1-C65601B9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62468-DE27-4173-9231-3C763911D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639B4-DF8B-4B3D-A8C6-E1D618CA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DB927-3274-4391-A88C-582ABA68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88BDF-CA77-4CB4-9515-7319AA4D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5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4CA5F-2B38-4F8F-85CE-E4683E57A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D03DA-9CE6-4628-A56A-95A48FE80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75184-1DD0-43F4-976B-26DFDDC7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F9D58-E2E0-4BFC-BDCF-32CB9281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3F86-699E-4CD2-8315-C44002BB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4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5D68-A901-44F9-B9CA-62630AA8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51B15-D311-419A-BB71-2FC1D761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37EC2-708A-4A59-BC37-2DF6B776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5552-097E-4220-B170-AA13696A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42B73-CF4A-4185-812C-160D7204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B80F-F237-4D5D-9A20-4E12429E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84450-F966-41E0-B4B0-BB26F5653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7ECEC-4A5C-43F3-8DD0-38279D8D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82606-166B-43DB-9363-C6F129AF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93E90-BE2C-4C66-B2B3-12EAD209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D274-CB19-4689-A59B-6BEE66753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83AC5-8A80-46FD-9D34-04CA3FC7D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A27A9-A2FB-4970-97A4-C8321E828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2FFCF-994D-45CE-8EE7-99892429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78DB8-DFF0-4E83-BD39-EDFF563F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4C911-C592-4477-BC8D-95DBEFC7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7025-46AB-49EE-8119-7194B81A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BFDC3-0EE8-4770-9CF2-2EDF0455F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B3A03-1688-418C-89F8-692E6A02A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CC983-5DD0-4D5C-B09F-CFD4F4848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EF618-BC02-4C3F-8EA2-DBE8DE5D1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95355-AB76-41D6-9543-78B67A05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0E1A1-AD23-4DF7-B364-B4671B56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EEF50-197B-4E4A-B4A5-B9D72350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4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D1BF-8F44-4417-8E11-2336E8B2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760F3-B399-46BF-941A-79C6A8F6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3E95E-F518-4532-BC07-44223C9B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D5EA0-F76A-4326-9E4E-AE21787F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B119C1-A1F5-4940-BE26-4D3BF3ED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ECD26A-E2C8-4773-9A14-B96CF924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A45C4-F5C7-4DF5-A7A2-5AD9ADFA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5D26D-7FF8-49A9-9AD0-1CC64EEF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0F62-6DF0-446F-B59C-1AFEAFAB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5C6CA-2204-4374-B179-5A6159447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D87B1-F09F-4C9C-B0F4-254A3A2D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68019-B175-4328-A64F-701A8435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5A772-AA8D-4CFF-98D3-1CC24CFA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C67E-6DA7-4C99-91D8-BC141040D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6C883-4233-464D-9DDE-0D61E53E0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C916F-FACD-453B-B9A1-8D7B73D8F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F4D9A-208F-41F4-B96D-30EF289A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63445-467B-4E1B-9972-1508F5A8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B5482-4FBF-47F0-A81C-BE0A9C25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7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371AB-3AB3-43FE-8C86-E6E524B6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49773-C65F-4143-959C-230F2DCF5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D0D03-5450-40D1-A119-4CDA0C1EB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6939-E36B-4BBC-9CE6-783BF6E3B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17C7F-8ED1-42FD-BD16-54FED7A24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C7727-1B60-49CD-B7DC-AB4E407E8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3E58-8D60-4C44-B78B-ECF90F70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DAAA-C72F-484C-8F00-D1001591A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492" y="723777"/>
            <a:ext cx="9980247" cy="362729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Indirect Cost Recovery (ICR) Funds:</a:t>
            </a:r>
            <a:br>
              <a:rPr lang="en-US" b="1" u="sng" dirty="0"/>
            </a:br>
            <a:br>
              <a:rPr lang="en-US" b="1" u="sng" dirty="0"/>
            </a:br>
            <a:r>
              <a:rPr lang="en-US" dirty="0"/>
              <a:t>Allocation and Distribution Model   </a:t>
            </a:r>
            <a:endParaRPr lang="en-US" sz="3600" b="1" i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32C20-EBB9-4446-93B4-EB61DA9A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5863"/>
            <a:ext cx="9144000" cy="1568359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1/27/2023  ●  Can Saygin ● Richard Wilson</a:t>
            </a:r>
          </a:p>
          <a:p>
            <a:r>
              <a:rPr lang="en-US" i="1" dirty="0"/>
              <a:t>2/7/2023  ●  Can Saygin ● Michael Mueller ● Richard Wilson</a:t>
            </a:r>
          </a:p>
          <a:p>
            <a:r>
              <a:rPr lang="en-US" i="1" dirty="0"/>
              <a:t>2/8/2023 ● Can Saygin ● Janna Arney</a:t>
            </a:r>
          </a:p>
          <a:p>
            <a:r>
              <a:rPr lang="en-US" i="1" dirty="0"/>
              <a:t>2/10/2023 ● Can Saygin ● Mike Hocker</a:t>
            </a:r>
          </a:p>
          <a:p>
            <a:r>
              <a:rPr lang="en-US" i="1"/>
              <a:t>2/16/2023 ● Deans </a:t>
            </a:r>
            <a:r>
              <a:rPr lang="en-US" i="1" dirty="0"/>
              <a:t>Research Council (DRC)</a:t>
            </a: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766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CE22FA08-DE80-4F65-A184-8008C801C7E0}"/>
              </a:ext>
            </a:extLst>
          </p:cNvPr>
          <p:cNvSpPr/>
          <p:nvPr/>
        </p:nvSpPr>
        <p:spPr>
          <a:xfrm rot="5400000">
            <a:off x="6294588" y="4225419"/>
            <a:ext cx="880038" cy="1687753"/>
          </a:xfrm>
          <a:custGeom>
            <a:avLst/>
            <a:gdLst>
              <a:gd name="connsiteX0" fmla="*/ 0 w 880038"/>
              <a:gd name="connsiteY0" fmla="*/ 0 h 1687753"/>
              <a:gd name="connsiteX1" fmla="*/ 431219 w 880038"/>
              <a:gd name="connsiteY1" fmla="*/ 0 h 1687753"/>
              <a:gd name="connsiteX2" fmla="*/ 880038 w 880038"/>
              <a:gd name="connsiteY2" fmla="*/ 0 h 1687753"/>
              <a:gd name="connsiteX3" fmla="*/ 880038 w 880038"/>
              <a:gd name="connsiteY3" fmla="*/ 562584 h 1687753"/>
              <a:gd name="connsiteX4" fmla="*/ 880038 w 880038"/>
              <a:gd name="connsiteY4" fmla="*/ 1125169 h 1687753"/>
              <a:gd name="connsiteX5" fmla="*/ 880038 w 880038"/>
              <a:gd name="connsiteY5" fmla="*/ 1687753 h 1687753"/>
              <a:gd name="connsiteX6" fmla="*/ 440019 w 880038"/>
              <a:gd name="connsiteY6" fmla="*/ 1687753 h 1687753"/>
              <a:gd name="connsiteX7" fmla="*/ 0 w 880038"/>
              <a:gd name="connsiteY7" fmla="*/ 1687753 h 1687753"/>
              <a:gd name="connsiteX8" fmla="*/ 0 w 880038"/>
              <a:gd name="connsiteY8" fmla="*/ 1158924 h 1687753"/>
              <a:gd name="connsiteX9" fmla="*/ 0 w 880038"/>
              <a:gd name="connsiteY9" fmla="*/ 613217 h 1687753"/>
              <a:gd name="connsiteX10" fmla="*/ 0 w 880038"/>
              <a:gd name="connsiteY10" fmla="*/ 0 h 168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0038" h="1687753" fill="none" extrusionOk="0">
                <a:moveTo>
                  <a:pt x="0" y="0"/>
                </a:moveTo>
                <a:cubicBezTo>
                  <a:pt x="156056" y="-19127"/>
                  <a:pt x="265225" y="9194"/>
                  <a:pt x="431219" y="0"/>
                </a:cubicBezTo>
                <a:cubicBezTo>
                  <a:pt x="597213" y="-9194"/>
                  <a:pt x="685404" y="9164"/>
                  <a:pt x="880038" y="0"/>
                </a:cubicBezTo>
                <a:cubicBezTo>
                  <a:pt x="887055" y="150391"/>
                  <a:pt x="851161" y="337906"/>
                  <a:pt x="880038" y="562584"/>
                </a:cubicBezTo>
                <a:cubicBezTo>
                  <a:pt x="908915" y="787262"/>
                  <a:pt x="826224" y="862309"/>
                  <a:pt x="880038" y="1125169"/>
                </a:cubicBezTo>
                <a:cubicBezTo>
                  <a:pt x="933852" y="1388030"/>
                  <a:pt x="830754" y="1453117"/>
                  <a:pt x="880038" y="1687753"/>
                </a:cubicBezTo>
                <a:cubicBezTo>
                  <a:pt x="691414" y="1712124"/>
                  <a:pt x="535619" y="1671250"/>
                  <a:pt x="440019" y="1687753"/>
                </a:cubicBezTo>
                <a:cubicBezTo>
                  <a:pt x="344419" y="1704256"/>
                  <a:pt x="136366" y="1642688"/>
                  <a:pt x="0" y="1687753"/>
                </a:cubicBezTo>
                <a:cubicBezTo>
                  <a:pt x="-1925" y="1516090"/>
                  <a:pt x="38760" y="1398844"/>
                  <a:pt x="0" y="1158924"/>
                </a:cubicBezTo>
                <a:cubicBezTo>
                  <a:pt x="-38760" y="919004"/>
                  <a:pt x="51684" y="829373"/>
                  <a:pt x="0" y="613217"/>
                </a:cubicBezTo>
                <a:cubicBezTo>
                  <a:pt x="-51684" y="397061"/>
                  <a:pt x="44548" y="261617"/>
                  <a:pt x="0" y="0"/>
                </a:cubicBezTo>
                <a:close/>
              </a:path>
              <a:path w="880038" h="1687753" stroke="0" extrusionOk="0">
                <a:moveTo>
                  <a:pt x="0" y="0"/>
                </a:moveTo>
                <a:cubicBezTo>
                  <a:pt x="93067" y="-39495"/>
                  <a:pt x="313571" y="25475"/>
                  <a:pt x="431219" y="0"/>
                </a:cubicBezTo>
                <a:cubicBezTo>
                  <a:pt x="548867" y="-25475"/>
                  <a:pt x="697819" y="33835"/>
                  <a:pt x="880038" y="0"/>
                </a:cubicBezTo>
                <a:cubicBezTo>
                  <a:pt x="901398" y="143167"/>
                  <a:pt x="847399" y="443310"/>
                  <a:pt x="880038" y="596339"/>
                </a:cubicBezTo>
                <a:cubicBezTo>
                  <a:pt x="912677" y="749368"/>
                  <a:pt x="864334" y="901951"/>
                  <a:pt x="880038" y="1158924"/>
                </a:cubicBezTo>
                <a:cubicBezTo>
                  <a:pt x="895742" y="1415898"/>
                  <a:pt x="847941" y="1457079"/>
                  <a:pt x="880038" y="1687753"/>
                </a:cubicBezTo>
                <a:cubicBezTo>
                  <a:pt x="727259" y="1733978"/>
                  <a:pt x="599992" y="1682078"/>
                  <a:pt x="457620" y="1687753"/>
                </a:cubicBezTo>
                <a:cubicBezTo>
                  <a:pt x="315248" y="1693428"/>
                  <a:pt x="155356" y="1669677"/>
                  <a:pt x="0" y="1687753"/>
                </a:cubicBezTo>
                <a:cubicBezTo>
                  <a:pt x="-7786" y="1560498"/>
                  <a:pt x="44393" y="1327013"/>
                  <a:pt x="0" y="1091414"/>
                </a:cubicBezTo>
                <a:cubicBezTo>
                  <a:pt x="-44393" y="855815"/>
                  <a:pt x="34106" y="756909"/>
                  <a:pt x="0" y="495074"/>
                </a:cubicBezTo>
                <a:cubicBezTo>
                  <a:pt x="-34106" y="233239"/>
                  <a:pt x="9501" y="172808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A3D0B39-732F-487D-B2D2-CEF538143716}"/>
              </a:ext>
            </a:extLst>
          </p:cNvPr>
          <p:cNvSpPr/>
          <p:nvPr/>
        </p:nvSpPr>
        <p:spPr>
          <a:xfrm>
            <a:off x="5657075" y="1900852"/>
            <a:ext cx="2055720" cy="2140965"/>
          </a:xfrm>
          <a:custGeom>
            <a:avLst/>
            <a:gdLst>
              <a:gd name="connsiteX0" fmla="*/ 0 w 2055720"/>
              <a:gd name="connsiteY0" fmla="*/ 0 h 2140965"/>
              <a:gd name="connsiteX1" fmla="*/ 513930 w 2055720"/>
              <a:gd name="connsiteY1" fmla="*/ 0 h 2140965"/>
              <a:gd name="connsiteX2" fmla="*/ 1048417 w 2055720"/>
              <a:gd name="connsiteY2" fmla="*/ 0 h 2140965"/>
              <a:gd name="connsiteX3" fmla="*/ 1500676 w 2055720"/>
              <a:gd name="connsiteY3" fmla="*/ 0 h 2140965"/>
              <a:gd name="connsiteX4" fmla="*/ 2055720 w 2055720"/>
              <a:gd name="connsiteY4" fmla="*/ 0 h 2140965"/>
              <a:gd name="connsiteX5" fmla="*/ 2055720 w 2055720"/>
              <a:gd name="connsiteY5" fmla="*/ 556651 h 2140965"/>
              <a:gd name="connsiteX6" fmla="*/ 2055720 w 2055720"/>
              <a:gd name="connsiteY6" fmla="*/ 1049073 h 2140965"/>
              <a:gd name="connsiteX7" fmla="*/ 2055720 w 2055720"/>
              <a:gd name="connsiteY7" fmla="*/ 1584314 h 2140965"/>
              <a:gd name="connsiteX8" fmla="*/ 2055720 w 2055720"/>
              <a:gd name="connsiteY8" fmla="*/ 2140965 h 2140965"/>
              <a:gd name="connsiteX9" fmla="*/ 1603462 w 2055720"/>
              <a:gd name="connsiteY9" fmla="*/ 2140965 h 2140965"/>
              <a:gd name="connsiteX10" fmla="*/ 1068974 w 2055720"/>
              <a:gd name="connsiteY10" fmla="*/ 2140965 h 2140965"/>
              <a:gd name="connsiteX11" fmla="*/ 596159 w 2055720"/>
              <a:gd name="connsiteY11" fmla="*/ 2140965 h 2140965"/>
              <a:gd name="connsiteX12" fmla="*/ 0 w 2055720"/>
              <a:gd name="connsiteY12" fmla="*/ 2140965 h 2140965"/>
              <a:gd name="connsiteX13" fmla="*/ 0 w 2055720"/>
              <a:gd name="connsiteY13" fmla="*/ 1627133 h 2140965"/>
              <a:gd name="connsiteX14" fmla="*/ 0 w 2055720"/>
              <a:gd name="connsiteY14" fmla="*/ 1091892 h 2140965"/>
              <a:gd name="connsiteX15" fmla="*/ 0 w 2055720"/>
              <a:gd name="connsiteY15" fmla="*/ 535241 h 2140965"/>
              <a:gd name="connsiteX16" fmla="*/ 0 w 2055720"/>
              <a:gd name="connsiteY16" fmla="*/ 0 h 214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55720" h="2140965" fill="none" extrusionOk="0">
                <a:moveTo>
                  <a:pt x="0" y="0"/>
                </a:moveTo>
                <a:cubicBezTo>
                  <a:pt x="167875" y="-37237"/>
                  <a:pt x="268605" y="45656"/>
                  <a:pt x="513930" y="0"/>
                </a:cubicBezTo>
                <a:cubicBezTo>
                  <a:pt x="759255" y="-45656"/>
                  <a:pt x="853687" y="39517"/>
                  <a:pt x="1048417" y="0"/>
                </a:cubicBezTo>
                <a:cubicBezTo>
                  <a:pt x="1243147" y="-39517"/>
                  <a:pt x="1374177" y="18881"/>
                  <a:pt x="1500676" y="0"/>
                </a:cubicBezTo>
                <a:cubicBezTo>
                  <a:pt x="1627175" y="-18881"/>
                  <a:pt x="1841946" y="66463"/>
                  <a:pt x="2055720" y="0"/>
                </a:cubicBezTo>
                <a:cubicBezTo>
                  <a:pt x="2080738" y="179680"/>
                  <a:pt x="2026586" y="392415"/>
                  <a:pt x="2055720" y="556651"/>
                </a:cubicBezTo>
                <a:cubicBezTo>
                  <a:pt x="2084854" y="720887"/>
                  <a:pt x="2029664" y="838611"/>
                  <a:pt x="2055720" y="1049073"/>
                </a:cubicBezTo>
                <a:cubicBezTo>
                  <a:pt x="2081776" y="1259535"/>
                  <a:pt x="2032049" y="1459033"/>
                  <a:pt x="2055720" y="1584314"/>
                </a:cubicBezTo>
                <a:cubicBezTo>
                  <a:pt x="2079391" y="1709595"/>
                  <a:pt x="2013630" y="1979751"/>
                  <a:pt x="2055720" y="2140965"/>
                </a:cubicBezTo>
                <a:cubicBezTo>
                  <a:pt x="1836527" y="2172926"/>
                  <a:pt x="1776762" y="2135941"/>
                  <a:pt x="1603462" y="2140965"/>
                </a:cubicBezTo>
                <a:cubicBezTo>
                  <a:pt x="1430162" y="2145989"/>
                  <a:pt x="1230737" y="2088135"/>
                  <a:pt x="1068974" y="2140965"/>
                </a:cubicBezTo>
                <a:cubicBezTo>
                  <a:pt x="907211" y="2193795"/>
                  <a:pt x="691437" y="2130847"/>
                  <a:pt x="596159" y="2140965"/>
                </a:cubicBezTo>
                <a:cubicBezTo>
                  <a:pt x="500882" y="2151083"/>
                  <a:pt x="246121" y="2081819"/>
                  <a:pt x="0" y="2140965"/>
                </a:cubicBezTo>
                <a:cubicBezTo>
                  <a:pt x="-17051" y="1970170"/>
                  <a:pt x="56572" y="1730397"/>
                  <a:pt x="0" y="1627133"/>
                </a:cubicBezTo>
                <a:cubicBezTo>
                  <a:pt x="-56572" y="1523869"/>
                  <a:pt x="1868" y="1265586"/>
                  <a:pt x="0" y="1091892"/>
                </a:cubicBezTo>
                <a:cubicBezTo>
                  <a:pt x="-1868" y="918198"/>
                  <a:pt x="6562" y="730720"/>
                  <a:pt x="0" y="535241"/>
                </a:cubicBezTo>
                <a:cubicBezTo>
                  <a:pt x="-6562" y="339762"/>
                  <a:pt x="17605" y="142145"/>
                  <a:pt x="0" y="0"/>
                </a:cubicBezTo>
                <a:close/>
              </a:path>
              <a:path w="2055720" h="2140965" stroke="0" extrusionOk="0">
                <a:moveTo>
                  <a:pt x="0" y="0"/>
                </a:moveTo>
                <a:cubicBezTo>
                  <a:pt x="246586" y="-6513"/>
                  <a:pt x="367663" y="54298"/>
                  <a:pt x="493373" y="0"/>
                </a:cubicBezTo>
                <a:cubicBezTo>
                  <a:pt x="619083" y="-54298"/>
                  <a:pt x="793911" y="17954"/>
                  <a:pt x="945631" y="0"/>
                </a:cubicBezTo>
                <a:cubicBezTo>
                  <a:pt x="1097351" y="-17954"/>
                  <a:pt x="1337270" y="16578"/>
                  <a:pt x="1500676" y="0"/>
                </a:cubicBezTo>
                <a:cubicBezTo>
                  <a:pt x="1664083" y="-16578"/>
                  <a:pt x="1942281" y="32968"/>
                  <a:pt x="2055720" y="0"/>
                </a:cubicBezTo>
                <a:cubicBezTo>
                  <a:pt x="2101970" y="232561"/>
                  <a:pt x="2040741" y="404165"/>
                  <a:pt x="2055720" y="513832"/>
                </a:cubicBezTo>
                <a:cubicBezTo>
                  <a:pt x="2070699" y="623499"/>
                  <a:pt x="1997031" y="821090"/>
                  <a:pt x="2055720" y="1006254"/>
                </a:cubicBezTo>
                <a:cubicBezTo>
                  <a:pt x="2114409" y="1191418"/>
                  <a:pt x="2038162" y="1350700"/>
                  <a:pt x="2055720" y="1541495"/>
                </a:cubicBezTo>
                <a:cubicBezTo>
                  <a:pt x="2073278" y="1732290"/>
                  <a:pt x="2011122" y="1841317"/>
                  <a:pt x="2055720" y="2140965"/>
                </a:cubicBezTo>
                <a:cubicBezTo>
                  <a:pt x="1905671" y="2153971"/>
                  <a:pt x="1794423" y="2111488"/>
                  <a:pt x="1582904" y="2140965"/>
                </a:cubicBezTo>
                <a:cubicBezTo>
                  <a:pt x="1371385" y="2170442"/>
                  <a:pt x="1207450" y="2088167"/>
                  <a:pt x="1068974" y="2140965"/>
                </a:cubicBezTo>
                <a:cubicBezTo>
                  <a:pt x="930498" y="2193763"/>
                  <a:pt x="658955" y="2102384"/>
                  <a:pt x="555044" y="2140965"/>
                </a:cubicBezTo>
                <a:cubicBezTo>
                  <a:pt x="451133" y="2179546"/>
                  <a:pt x="178924" y="2131742"/>
                  <a:pt x="0" y="2140965"/>
                </a:cubicBezTo>
                <a:cubicBezTo>
                  <a:pt x="-58579" y="1916141"/>
                  <a:pt x="34351" y="1688775"/>
                  <a:pt x="0" y="1562904"/>
                </a:cubicBezTo>
                <a:cubicBezTo>
                  <a:pt x="-34351" y="1437033"/>
                  <a:pt x="17169" y="1125660"/>
                  <a:pt x="0" y="984844"/>
                </a:cubicBezTo>
                <a:cubicBezTo>
                  <a:pt x="-17169" y="844028"/>
                  <a:pt x="17032" y="365354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1F66101-DD7B-4CEB-B467-DA011072C424}"/>
              </a:ext>
            </a:extLst>
          </p:cNvPr>
          <p:cNvSpPr/>
          <p:nvPr/>
        </p:nvSpPr>
        <p:spPr>
          <a:xfrm rot="5400000">
            <a:off x="7861920" y="2149157"/>
            <a:ext cx="1981874" cy="1560998"/>
          </a:xfrm>
          <a:custGeom>
            <a:avLst/>
            <a:gdLst>
              <a:gd name="connsiteX0" fmla="*/ 0 w 1981874"/>
              <a:gd name="connsiteY0" fmla="*/ 0 h 1560998"/>
              <a:gd name="connsiteX1" fmla="*/ 535106 w 1981874"/>
              <a:gd name="connsiteY1" fmla="*/ 0 h 1560998"/>
              <a:gd name="connsiteX2" fmla="*/ 1050393 w 1981874"/>
              <a:gd name="connsiteY2" fmla="*/ 0 h 1560998"/>
              <a:gd name="connsiteX3" fmla="*/ 1981874 w 1981874"/>
              <a:gd name="connsiteY3" fmla="*/ 0 h 1560998"/>
              <a:gd name="connsiteX4" fmla="*/ 1981874 w 1981874"/>
              <a:gd name="connsiteY4" fmla="*/ 473503 h 1560998"/>
              <a:gd name="connsiteX5" fmla="*/ 1981874 w 1981874"/>
              <a:gd name="connsiteY5" fmla="*/ 1025055 h 1560998"/>
              <a:gd name="connsiteX6" fmla="*/ 1981874 w 1981874"/>
              <a:gd name="connsiteY6" fmla="*/ 1560998 h 1560998"/>
              <a:gd name="connsiteX7" fmla="*/ 1526043 w 1981874"/>
              <a:gd name="connsiteY7" fmla="*/ 1560998 h 1560998"/>
              <a:gd name="connsiteX8" fmla="*/ 1050393 w 1981874"/>
              <a:gd name="connsiteY8" fmla="*/ 1560998 h 1560998"/>
              <a:gd name="connsiteX9" fmla="*/ 614381 w 1981874"/>
              <a:gd name="connsiteY9" fmla="*/ 1560998 h 1560998"/>
              <a:gd name="connsiteX10" fmla="*/ 0 w 1981874"/>
              <a:gd name="connsiteY10" fmla="*/ 1560998 h 1560998"/>
              <a:gd name="connsiteX11" fmla="*/ 0 w 1981874"/>
              <a:gd name="connsiteY11" fmla="*/ 1025055 h 1560998"/>
              <a:gd name="connsiteX12" fmla="*/ 0 w 1981874"/>
              <a:gd name="connsiteY12" fmla="*/ 551553 h 1560998"/>
              <a:gd name="connsiteX13" fmla="*/ 0 w 1981874"/>
              <a:gd name="connsiteY13" fmla="*/ 0 h 156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81874" h="1560998" fill="none" extrusionOk="0">
                <a:moveTo>
                  <a:pt x="0" y="0"/>
                </a:moveTo>
                <a:cubicBezTo>
                  <a:pt x="168108" y="-9571"/>
                  <a:pt x="315030" y="36503"/>
                  <a:pt x="535106" y="0"/>
                </a:cubicBezTo>
                <a:cubicBezTo>
                  <a:pt x="755182" y="-36503"/>
                  <a:pt x="913273" y="23745"/>
                  <a:pt x="1050393" y="0"/>
                </a:cubicBezTo>
                <a:cubicBezTo>
                  <a:pt x="1187513" y="-23745"/>
                  <a:pt x="1718362" y="95729"/>
                  <a:pt x="1981874" y="0"/>
                </a:cubicBezTo>
                <a:cubicBezTo>
                  <a:pt x="1988708" y="108339"/>
                  <a:pt x="1937616" y="353885"/>
                  <a:pt x="1981874" y="473503"/>
                </a:cubicBezTo>
                <a:cubicBezTo>
                  <a:pt x="2026132" y="593121"/>
                  <a:pt x="1954223" y="855690"/>
                  <a:pt x="1981874" y="1025055"/>
                </a:cubicBezTo>
                <a:cubicBezTo>
                  <a:pt x="2009525" y="1194420"/>
                  <a:pt x="1966236" y="1323485"/>
                  <a:pt x="1981874" y="1560998"/>
                </a:cubicBezTo>
                <a:cubicBezTo>
                  <a:pt x="1862151" y="1564632"/>
                  <a:pt x="1630754" y="1526810"/>
                  <a:pt x="1526043" y="1560998"/>
                </a:cubicBezTo>
                <a:cubicBezTo>
                  <a:pt x="1421332" y="1595186"/>
                  <a:pt x="1275246" y="1507583"/>
                  <a:pt x="1050393" y="1560998"/>
                </a:cubicBezTo>
                <a:cubicBezTo>
                  <a:pt x="825540" y="1614413"/>
                  <a:pt x="826949" y="1556953"/>
                  <a:pt x="614381" y="1560998"/>
                </a:cubicBezTo>
                <a:cubicBezTo>
                  <a:pt x="401813" y="1565043"/>
                  <a:pt x="267551" y="1490398"/>
                  <a:pt x="0" y="1560998"/>
                </a:cubicBezTo>
                <a:cubicBezTo>
                  <a:pt x="-34215" y="1322096"/>
                  <a:pt x="20308" y="1266262"/>
                  <a:pt x="0" y="1025055"/>
                </a:cubicBezTo>
                <a:cubicBezTo>
                  <a:pt x="-20308" y="783848"/>
                  <a:pt x="33726" y="661027"/>
                  <a:pt x="0" y="551553"/>
                </a:cubicBezTo>
                <a:cubicBezTo>
                  <a:pt x="-33726" y="442079"/>
                  <a:pt x="34291" y="188068"/>
                  <a:pt x="0" y="0"/>
                </a:cubicBezTo>
                <a:close/>
              </a:path>
              <a:path w="1981874" h="1560998" stroke="0" extrusionOk="0">
                <a:moveTo>
                  <a:pt x="0" y="0"/>
                </a:moveTo>
                <a:cubicBezTo>
                  <a:pt x="109951" y="-21793"/>
                  <a:pt x="268501" y="18113"/>
                  <a:pt x="475650" y="0"/>
                </a:cubicBezTo>
                <a:cubicBezTo>
                  <a:pt x="682799" y="-18113"/>
                  <a:pt x="768637" y="27629"/>
                  <a:pt x="911662" y="0"/>
                </a:cubicBezTo>
                <a:cubicBezTo>
                  <a:pt x="1054687" y="-27629"/>
                  <a:pt x="1214367" y="33915"/>
                  <a:pt x="1446768" y="0"/>
                </a:cubicBezTo>
                <a:cubicBezTo>
                  <a:pt x="1679169" y="-33915"/>
                  <a:pt x="1752492" y="30501"/>
                  <a:pt x="1981874" y="0"/>
                </a:cubicBezTo>
                <a:cubicBezTo>
                  <a:pt x="1984598" y="164729"/>
                  <a:pt x="1963155" y="304397"/>
                  <a:pt x="1981874" y="504723"/>
                </a:cubicBezTo>
                <a:cubicBezTo>
                  <a:pt x="2000593" y="705049"/>
                  <a:pt x="1981788" y="785989"/>
                  <a:pt x="1981874" y="993835"/>
                </a:cubicBezTo>
                <a:cubicBezTo>
                  <a:pt x="1981960" y="1201681"/>
                  <a:pt x="1946681" y="1297832"/>
                  <a:pt x="1981874" y="1560998"/>
                </a:cubicBezTo>
                <a:cubicBezTo>
                  <a:pt x="1807371" y="1601905"/>
                  <a:pt x="1592000" y="1509183"/>
                  <a:pt x="1486406" y="1560998"/>
                </a:cubicBezTo>
                <a:cubicBezTo>
                  <a:pt x="1380812" y="1612813"/>
                  <a:pt x="1150262" y="1557043"/>
                  <a:pt x="1050393" y="1560998"/>
                </a:cubicBezTo>
                <a:cubicBezTo>
                  <a:pt x="950524" y="1564953"/>
                  <a:pt x="698129" y="1516787"/>
                  <a:pt x="554925" y="1560998"/>
                </a:cubicBezTo>
                <a:cubicBezTo>
                  <a:pt x="411721" y="1605209"/>
                  <a:pt x="126231" y="1556754"/>
                  <a:pt x="0" y="1560998"/>
                </a:cubicBezTo>
                <a:cubicBezTo>
                  <a:pt x="-31618" y="1348370"/>
                  <a:pt x="17614" y="1282934"/>
                  <a:pt x="0" y="1056275"/>
                </a:cubicBezTo>
                <a:cubicBezTo>
                  <a:pt x="-17614" y="829616"/>
                  <a:pt x="51060" y="786445"/>
                  <a:pt x="0" y="551553"/>
                </a:cubicBezTo>
                <a:cubicBezTo>
                  <a:pt x="-51060" y="316661"/>
                  <a:pt x="17732" y="199778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12AEEDE-AA62-432C-8AE8-A847A3C04BB6}"/>
              </a:ext>
            </a:extLst>
          </p:cNvPr>
          <p:cNvSpPr/>
          <p:nvPr/>
        </p:nvSpPr>
        <p:spPr>
          <a:xfrm rot="5400000">
            <a:off x="7743074" y="4296300"/>
            <a:ext cx="2219549" cy="1560997"/>
          </a:xfrm>
          <a:custGeom>
            <a:avLst/>
            <a:gdLst>
              <a:gd name="connsiteX0" fmla="*/ 0 w 2219549"/>
              <a:gd name="connsiteY0" fmla="*/ 0 h 1560997"/>
              <a:gd name="connsiteX1" fmla="*/ 599278 w 2219549"/>
              <a:gd name="connsiteY1" fmla="*/ 0 h 1560997"/>
              <a:gd name="connsiteX2" fmla="*/ 1176361 w 2219549"/>
              <a:gd name="connsiteY2" fmla="*/ 0 h 1560997"/>
              <a:gd name="connsiteX3" fmla="*/ 2219549 w 2219549"/>
              <a:gd name="connsiteY3" fmla="*/ 0 h 1560997"/>
              <a:gd name="connsiteX4" fmla="*/ 2219549 w 2219549"/>
              <a:gd name="connsiteY4" fmla="*/ 473502 h 1560997"/>
              <a:gd name="connsiteX5" fmla="*/ 2219549 w 2219549"/>
              <a:gd name="connsiteY5" fmla="*/ 1025055 h 1560997"/>
              <a:gd name="connsiteX6" fmla="*/ 2219549 w 2219549"/>
              <a:gd name="connsiteY6" fmla="*/ 1560997 h 1560997"/>
              <a:gd name="connsiteX7" fmla="*/ 1709053 w 2219549"/>
              <a:gd name="connsiteY7" fmla="*/ 1560997 h 1560997"/>
              <a:gd name="connsiteX8" fmla="*/ 1176361 w 2219549"/>
              <a:gd name="connsiteY8" fmla="*/ 1560997 h 1560997"/>
              <a:gd name="connsiteX9" fmla="*/ 688060 w 2219549"/>
              <a:gd name="connsiteY9" fmla="*/ 1560997 h 1560997"/>
              <a:gd name="connsiteX10" fmla="*/ 0 w 2219549"/>
              <a:gd name="connsiteY10" fmla="*/ 1560997 h 1560997"/>
              <a:gd name="connsiteX11" fmla="*/ 0 w 2219549"/>
              <a:gd name="connsiteY11" fmla="*/ 1025055 h 1560997"/>
              <a:gd name="connsiteX12" fmla="*/ 0 w 2219549"/>
              <a:gd name="connsiteY12" fmla="*/ 551552 h 1560997"/>
              <a:gd name="connsiteX13" fmla="*/ 0 w 2219549"/>
              <a:gd name="connsiteY13" fmla="*/ 0 h 15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9549" h="1560997" fill="none" extrusionOk="0">
                <a:moveTo>
                  <a:pt x="0" y="0"/>
                </a:moveTo>
                <a:cubicBezTo>
                  <a:pt x="165361" y="-48061"/>
                  <a:pt x="325416" y="988"/>
                  <a:pt x="599278" y="0"/>
                </a:cubicBezTo>
                <a:cubicBezTo>
                  <a:pt x="873140" y="-988"/>
                  <a:pt x="889899" y="61664"/>
                  <a:pt x="1176361" y="0"/>
                </a:cubicBezTo>
                <a:cubicBezTo>
                  <a:pt x="1462823" y="-61664"/>
                  <a:pt x="1818114" y="81910"/>
                  <a:pt x="2219549" y="0"/>
                </a:cubicBezTo>
                <a:cubicBezTo>
                  <a:pt x="2225861" y="113018"/>
                  <a:pt x="2166409" y="355685"/>
                  <a:pt x="2219549" y="473502"/>
                </a:cubicBezTo>
                <a:cubicBezTo>
                  <a:pt x="2272689" y="591319"/>
                  <a:pt x="2192086" y="850328"/>
                  <a:pt x="2219549" y="1025055"/>
                </a:cubicBezTo>
                <a:cubicBezTo>
                  <a:pt x="2247012" y="1199782"/>
                  <a:pt x="2203138" y="1323924"/>
                  <a:pt x="2219549" y="1560997"/>
                </a:cubicBezTo>
                <a:cubicBezTo>
                  <a:pt x="2019309" y="1621357"/>
                  <a:pt x="1902950" y="1550183"/>
                  <a:pt x="1709053" y="1560997"/>
                </a:cubicBezTo>
                <a:cubicBezTo>
                  <a:pt x="1515156" y="1571811"/>
                  <a:pt x="1312545" y="1517380"/>
                  <a:pt x="1176361" y="1560997"/>
                </a:cubicBezTo>
                <a:cubicBezTo>
                  <a:pt x="1040177" y="1604614"/>
                  <a:pt x="789368" y="1514588"/>
                  <a:pt x="688060" y="1560997"/>
                </a:cubicBezTo>
                <a:cubicBezTo>
                  <a:pt x="586752" y="1607406"/>
                  <a:pt x="313998" y="1531281"/>
                  <a:pt x="0" y="1560997"/>
                </a:cubicBezTo>
                <a:cubicBezTo>
                  <a:pt x="-30144" y="1316383"/>
                  <a:pt x="22100" y="1265447"/>
                  <a:pt x="0" y="1025055"/>
                </a:cubicBezTo>
                <a:cubicBezTo>
                  <a:pt x="-22100" y="784663"/>
                  <a:pt x="25022" y="667569"/>
                  <a:pt x="0" y="551552"/>
                </a:cubicBezTo>
                <a:cubicBezTo>
                  <a:pt x="-25022" y="435535"/>
                  <a:pt x="37600" y="183448"/>
                  <a:pt x="0" y="0"/>
                </a:cubicBezTo>
                <a:close/>
              </a:path>
              <a:path w="2219549" h="1560997" stroke="0" extrusionOk="0">
                <a:moveTo>
                  <a:pt x="0" y="0"/>
                </a:moveTo>
                <a:cubicBezTo>
                  <a:pt x="229443" y="-54266"/>
                  <a:pt x="390474" y="4278"/>
                  <a:pt x="532692" y="0"/>
                </a:cubicBezTo>
                <a:cubicBezTo>
                  <a:pt x="674910" y="-4278"/>
                  <a:pt x="805481" y="49074"/>
                  <a:pt x="1020993" y="0"/>
                </a:cubicBezTo>
                <a:cubicBezTo>
                  <a:pt x="1236505" y="-49074"/>
                  <a:pt x="1351650" y="2609"/>
                  <a:pt x="1620271" y="0"/>
                </a:cubicBezTo>
                <a:cubicBezTo>
                  <a:pt x="1888892" y="-2609"/>
                  <a:pt x="2024477" y="46636"/>
                  <a:pt x="2219549" y="0"/>
                </a:cubicBezTo>
                <a:cubicBezTo>
                  <a:pt x="2277589" y="166752"/>
                  <a:pt x="2194270" y="306569"/>
                  <a:pt x="2219549" y="504722"/>
                </a:cubicBezTo>
                <a:cubicBezTo>
                  <a:pt x="2244828" y="702875"/>
                  <a:pt x="2164019" y="780684"/>
                  <a:pt x="2219549" y="993835"/>
                </a:cubicBezTo>
                <a:cubicBezTo>
                  <a:pt x="2275079" y="1206986"/>
                  <a:pt x="2179359" y="1303039"/>
                  <a:pt x="2219549" y="1560997"/>
                </a:cubicBezTo>
                <a:cubicBezTo>
                  <a:pt x="1964709" y="1563747"/>
                  <a:pt x="1803702" y="1499627"/>
                  <a:pt x="1664662" y="1560997"/>
                </a:cubicBezTo>
                <a:cubicBezTo>
                  <a:pt x="1525622" y="1622367"/>
                  <a:pt x="1275504" y="1514684"/>
                  <a:pt x="1176361" y="1560997"/>
                </a:cubicBezTo>
                <a:cubicBezTo>
                  <a:pt x="1077218" y="1607310"/>
                  <a:pt x="740984" y="1544553"/>
                  <a:pt x="621474" y="1560997"/>
                </a:cubicBezTo>
                <a:cubicBezTo>
                  <a:pt x="501964" y="1577441"/>
                  <a:pt x="247577" y="1559313"/>
                  <a:pt x="0" y="1560997"/>
                </a:cubicBezTo>
                <a:cubicBezTo>
                  <a:pt x="-26215" y="1345060"/>
                  <a:pt x="20739" y="1279641"/>
                  <a:pt x="0" y="1056275"/>
                </a:cubicBezTo>
                <a:cubicBezTo>
                  <a:pt x="-20739" y="832909"/>
                  <a:pt x="42986" y="791363"/>
                  <a:pt x="0" y="551552"/>
                </a:cubicBezTo>
                <a:cubicBezTo>
                  <a:pt x="-42986" y="311741"/>
                  <a:pt x="21084" y="19576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0B179B-E08C-4524-A8A2-8AEC04D54C2D}"/>
              </a:ext>
            </a:extLst>
          </p:cNvPr>
          <p:cNvSpPr txBox="1"/>
          <p:nvPr/>
        </p:nvSpPr>
        <p:spPr>
          <a:xfrm>
            <a:off x="542314" y="4326271"/>
            <a:ext cx="1665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Investigator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A9E2C3-923E-4865-9E99-B8E2605B6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57" y="3104196"/>
            <a:ext cx="704850" cy="13144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A6E5110-3BA0-45A0-89E5-6CA10462DCCB}"/>
              </a:ext>
            </a:extLst>
          </p:cNvPr>
          <p:cNvSpPr txBox="1"/>
          <p:nvPr/>
        </p:nvSpPr>
        <p:spPr>
          <a:xfrm>
            <a:off x="975942" y="3597444"/>
            <a:ext cx="1401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Investigator’s </a:t>
            </a:r>
            <a:br>
              <a:rPr lang="en-US" sz="1000" dirty="0">
                <a:latin typeface="Arial Narrow" panose="020B0606020202030204" pitchFamily="34" charset="0"/>
              </a:rPr>
            </a:b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Shared Credit % </a:t>
            </a:r>
            <a:r>
              <a:rPr lang="en-US" sz="1000" dirty="0">
                <a:latin typeface="Arial Narrow" panose="020B0606020202030204" pitchFamily="34" charset="0"/>
              </a:rPr>
              <a:t>(represents intellectual contribution to the project)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B49ABC1-DCAB-4A76-BFB5-3063D7A35317}"/>
              </a:ext>
            </a:extLst>
          </p:cNvPr>
          <p:cNvSpPr/>
          <p:nvPr/>
        </p:nvSpPr>
        <p:spPr>
          <a:xfrm>
            <a:off x="2295332" y="3700295"/>
            <a:ext cx="1204920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ROUTING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D05B1-87C9-443D-A4CD-BC612158117D}"/>
              </a:ext>
            </a:extLst>
          </p:cNvPr>
          <p:cNvSpPr txBox="1"/>
          <p:nvPr/>
        </p:nvSpPr>
        <p:spPr>
          <a:xfrm>
            <a:off x="1297466" y="3344066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X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12C82B-64C6-41C4-AD57-B0AB2E7D2779}"/>
              </a:ext>
            </a:extLst>
          </p:cNvPr>
          <p:cNvSpPr txBox="1"/>
          <p:nvPr/>
        </p:nvSpPr>
        <p:spPr>
          <a:xfrm>
            <a:off x="3974923" y="2725623"/>
            <a:ext cx="11299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Investigator’s Department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07424D-B766-4587-9277-365DF2CA1A0D}"/>
              </a:ext>
            </a:extLst>
          </p:cNvPr>
          <p:cNvSpPr txBox="1"/>
          <p:nvPr/>
        </p:nvSpPr>
        <p:spPr>
          <a:xfrm>
            <a:off x="8318200" y="2060749"/>
            <a:ext cx="11299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Investigator’s Academic College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47BE999-A28D-49E2-862A-DFDA499AC957}"/>
              </a:ext>
            </a:extLst>
          </p:cNvPr>
          <p:cNvSpPr/>
          <p:nvPr/>
        </p:nvSpPr>
        <p:spPr>
          <a:xfrm rot="18848651">
            <a:off x="3278950" y="3280579"/>
            <a:ext cx="767556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8E9B95E9-146D-4135-A34A-312CEC32313B}"/>
              </a:ext>
            </a:extLst>
          </p:cNvPr>
          <p:cNvSpPr/>
          <p:nvPr/>
        </p:nvSpPr>
        <p:spPr>
          <a:xfrm>
            <a:off x="5144728" y="2695631"/>
            <a:ext cx="512347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9466B22-5279-47DF-9B99-0083F63DB5F9}"/>
              </a:ext>
            </a:extLst>
          </p:cNvPr>
          <p:cNvSpPr/>
          <p:nvPr/>
        </p:nvSpPr>
        <p:spPr>
          <a:xfrm rot="2612665">
            <a:off x="3298856" y="4111928"/>
            <a:ext cx="767556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81799A0-4E93-4A8D-902C-8103E768BE55}"/>
              </a:ext>
            </a:extLst>
          </p:cNvPr>
          <p:cNvSpPr/>
          <p:nvPr/>
        </p:nvSpPr>
        <p:spPr>
          <a:xfrm rot="18848651">
            <a:off x="5465349" y="2280133"/>
            <a:ext cx="767556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41DB1C53-A0C2-475E-B9D6-40CCFA4F2B4C}"/>
              </a:ext>
            </a:extLst>
          </p:cNvPr>
          <p:cNvSpPr/>
          <p:nvPr/>
        </p:nvSpPr>
        <p:spPr>
          <a:xfrm rot="2612665">
            <a:off x="5485255" y="3111482"/>
            <a:ext cx="767556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7288E2B4-AAB0-4544-9A0F-A9F3FF5E483E}"/>
              </a:ext>
            </a:extLst>
          </p:cNvPr>
          <p:cNvSpPr/>
          <p:nvPr/>
        </p:nvSpPr>
        <p:spPr>
          <a:xfrm>
            <a:off x="7560012" y="2141618"/>
            <a:ext cx="512347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39500A0D-16BC-4F71-829F-47CDDFB2E9DA}"/>
              </a:ext>
            </a:extLst>
          </p:cNvPr>
          <p:cNvSpPr/>
          <p:nvPr/>
        </p:nvSpPr>
        <p:spPr>
          <a:xfrm>
            <a:off x="7578484" y="3299276"/>
            <a:ext cx="512347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465A8A-8E64-4A73-A908-D3604A85B92D}"/>
              </a:ext>
            </a:extLst>
          </p:cNvPr>
          <p:cNvSpPr txBox="1"/>
          <p:nvPr/>
        </p:nvSpPr>
        <p:spPr>
          <a:xfrm>
            <a:off x="8339972" y="3304286"/>
            <a:ext cx="11299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Investigator’s VP Unit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CBD650-34B6-4F04-B09F-9C97069D2047}"/>
              </a:ext>
            </a:extLst>
          </p:cNvPr>
          <p:cNvSpPr txBox="1"/>
          <p:nvPr/>
        </p:nvSpPr>
        <p:spPr>
          <a:xfrm>
            <a:off x="5311763" y="2777852"/>
            <a:ext cx="434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4F5BA3-1077-4218-981D-731123C8F508}"/>
              </a:ext>
            </a:extLst>
          </p:cNvPr>
          <p:cNvSpPr txBox="1"/>
          <p:nvPr/>
        </p:nvSpPr>
        <p:spPr>
          <a:xfrm>
            <a:off x="6139736" y="4890938"/>
            <a:ext cx="1075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ORU</a:t>
            </a:r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2331E242-5EFF-4104-8D7D-C6DC1753C3D4}"/>
              </a:ext>
            </a:extLst>
          </p:cNvPr>
          <p:cNvSpPr/>
          <p:nvPr/>
        </p:nvSpPr>
        <p:spPr>
          <a:xfrm>
            <a:off x="7514697" y="4833307"/>
            <a:ext cx="512347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8B4274-7126-49A3-BAE8-60AA454B39FC}"/>
              </a:ext>
            </a:extLst>
          </p:cNvPr>
          <p:cNvSpPr txBox="1"/>
          <p:nvPr/>
        </p:nvSpPr>
        <p:spPr>
          <a:xfrm>
            <a:off x="8348979" y="4172134"/>
            <a:ext cx="11299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ORU Reports to a College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C0C9870-BF7B-4BB4-8F4A-609DEFE28BAF}"/>
              </a:ext>
            </a:extLst>
          </p:cNvPr>
          <p:cNvSpPr txBox="1"/>
          <p:nvPr/>
        </p:nvSpPr>
        <p:spPr>
          <a:xfrm>
            <a:off x="8370583" y="4932532"/>
            <a:ext cx="11299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ORU Reports to Research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45ED813-A631-4397-9F61-9C25203A1437}"/>
              </a:ext>
            </a:extLst>
          </p:cNvPr>
          <p:cNvSpPr txBox="1"/>
          <p:nvPr/>
        </p:nvSpPr>
        <p:spPr>
          <a:xfrm>
            <a:off x="7643418" y="4890938"/>
            <a:ext cx="434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8A74B37-33CC-4496-98CC-E7861597EF8F}"/>
              </a:ext>
            </a:extLst>
          </p:cNvPr>
          <p:cNvSpPr txBox="1"/>
          <p:nvPr/>
        </p:nvSpPr>
        <p:spPr>
          <a:xfrm>
            <a:off x="3982862" y="4729510"/>
            <a:ext cx="12252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Include  Organized Research Unit (ORU)</a:t>
            </a:r>
          </a:p>
        </p:txBody>
      </p:sp>
      <p:sp>
        <p:nvSpPr>
          <p:cNvPr id="90" name="Arrow: Right 89">
            <a:extLst>
              <a:ext uri="{FF2B5EF4-FFF2-40B4-BE49-F238E27FC236}">
                <a16:creationId xmlns:a16="http://schemas.microsoft.com/office/drawing/2014/main" id="{50DFDE56-6899-422F-8CEC-E3BD02C10663}"/>
              </a:ext>
            </a:extLst>
          </p:cNvPr>
          <p:cNvSpPr/>
          <p:nvPr/>
        </p:nvSpPr>
        <p:spPr>
          <a:xfrm>
            <a:off x="5232476" y="4815375"/>
            <a:ext cx="816505" cy="48459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A5C1BA4-5E5E-4DC2-9385-F0D15A8B25C9}"/>
              </a:ext>
            </a:extLst>
          </p:cNvPr>
          <p:cNvSpPr txBox="1"/>
          <p:nvPr/>
        </p:nvSpPr>
        <p:spPr>
          <a:xfrm>
            <a:off x="5560759" y="4868705"/>
            <a:ext cx="4341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en-US" dirty="0"/>
          </a:p>
        </p:txBody>
      </p:sp>
      <p:sp>
        <p:nvSpPr>
          <p:cNvPr id="94" name="Right Brace 93">
            <a:extLst>
              <a:ext uri="{FF2B5EF4-FFF2-40B4-BE49-F238E27FC236}">
                <a16:creationId xmlns:a16="http://schemas.microsoft.com/office/drawing/2014/main" id="{ECD789AB-BD4F-4177-927E-D998B7B765A4}"/>
              </a:ext>
            </a:extLst>
          </p:cNvPr>
          <p:cNvSpPr/>
          <p:nvPr/>
        </p:nvSpPr>
        <p:spPr>
          <a:xfrm>
            <a:off x="9633357" y="1979522"/>
            <a:ext cx="412860" cy="411155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9B7F6E4-28E3-42C7-B2E4-27E9A1711E45}"/>
              </a:ext>
            </a:extLst>
          </p:cNvPr>
          <p:cNvSpPr txBox="1"/>
          <p:nvPr/>
        </p:nvSpPr>
        <p:spPr>
          <a:xfrm>
            <a:off x="10280067" y="3653405"/>
            <a:ext cx="16652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Proposal</a:t>
            </a:r>
          </a:p>
          <a:p>
            <a:pPr algn="ctr"/>
            <a:r>
              <a:rPr lang="en-US" sz="1600" b="1" dirty="0"/>
              <a:t>Budget w/ Indirect Rate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Award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Expenditure</a:t>
            </a:r>
          </a:p>
          <a:p>
            <a:pPr algn="ctr"/>
            <a:r>
              <a:rPr lang="en-US" sz="1600" b="1" dirty="0"/>
              <a:t>w/ </a:t>
            </a:r>
            <a:r>
              <a:rPr lang="en-US" sz="1600" b="1" dirty="0">
                <a:highlight>
                  <a:srgbClr val="00FF00"/>
                </a:highlight>
              </a:rPr>
              <a:t>F&amp;A Revenue</a:t>
            </a:r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EF8A044B-EAE0-4CEB-A922-A9714249A137}"/>
              </a:ext>
            </a:extLst>
          </p:cNvPr>
          <p:cNvSpPr/>
          <p:nvPr/>
        </p:nvSpPr>
        <p:spPr>
          <a:xfrm>
            <a:off x="10045252" y="3798402"/>
            <a:ext cx="512347" cy="48459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Arrow: Right 99">
            <a:extLst>
              <a:ext uri="{FF2B5EF4-FFF2-40B4-BE49-F238E27FC236}">
                <a16:creationId xmlns:a16="http://schemas.microsoft.com/office/drawing/2014/main" id="{D62A4AE1-6A80-487F-A9D3-30E8A44C462C}"/>
              </a:ext>
            </a:extLst>
          </p:cNvPr>
          <p:cNvSpPr/>
          <p:nvPr/>
        </p:nvSpPr>
        <p:spPr>
          <a:xfrm rot="5400000">
            <a:off x="11004170" y="4326848"/>
            <a:ext cx="194258" cy="48459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Arrow: Right 101">
            <a:extLst>
              <a:ext uri="{FF2B5EF4-FFF2-40B4-BE49-F238E27FC236}">
                <a16:creationId xmlns:a16="http://schemas.microsoft.com/office/drawing/2014/main" id="{5C5A198C-E685-42A3-B221-007278AFF1C4}"/>
              </a:ext>
            </a:extLst>
          </p:cNvPr>
          <p:cNvSpPr/>
          <p:nvPr/>
        </p:nvSpPr>
        <p:spPr>
          <a:xfrm rot="5400000">
            <a:off x="11027261" y="4811751"/>
            <a:ext cx="194258" cy="48459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86F8BC02-69F5-478F-99AD-9706C6B0E946}"/>
              </a:ext>
            </a:extLst>
          </p:cNvPr>
          <p:cNvCxnSpPr>
            <a:cxnSpLocks/>
            <a:stCxn id="122" idx="0"/>
            <a:endCxn id="114" idx="0"/>
          </p:cNvCxnSpPr>
          <p:nvPr/>
        </p:nvCxnSpPr>
        <p:spPr>
          <a:xfrm rot="16200000" flipV="1">
            <a:off x="5165842" y="-1255310"/>
            <a:ext cx="2933263" cy="10549056"/>
          </a:xfrm>
          <a:prstGeom prst="bentConnector3">
            <a:avLst>
              <a:gd name="adj1" fmla="val 149935"/>
            </a:avLst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FBB659B-1B9F-49E5-8722-33776DE685DE}"/>
              </a:ext>
            </a:extLst>
          </p:cNvPr>
          <p:cNvSpPr txBox="1"/>
          <p:nvPr/>
        </p:nvSpPr>
        <p:spPr>
          <a:xfrm>
            <a:off x="199855" y="2552586"/>
            <a:ext cx="23161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latin typeface="Arial Narrow" panose="020B0606020202030204" pitchFamily="34" charset="0"/>
              </a:rPr>
              <a:t>To “Faculty” Investigator</a:t>
            </a:r>
            <a:endParaRPr lang="en-US" sz="13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(X%)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</a:t>
            </a:r>
            <a:r>
              <a:rPr lang="en-US" sz="13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7%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(F&amp;A Revenue)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72DC09D-98FF-4B05-A235-F36E83B8A11E}"/>
              </a:ext>
            </a:extLst>
          </p:cNvPr>
          <p:cNvSpPr txBox="1"/>
          <p:nvPr/>
        </p:nvSpPr>
        <p:spPr>
          <a:xfrm>
            <a:off x="5454807" y="1426549"/>
            <a:ext cx="23794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latin typeface="Arial Narrow" panose="020B0606020202030204" pitchFamily="34" charset="0"/>
              </a:rPr>
              <a:t>To Department/Unit</a:t>
            </a:r>
            <a:endParaRPr lang="en-US" sz="13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(X%)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</a:t>
            </a:r>
            <a:r>
              <a:rPr lang="en-US" sz="13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7%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(F&amp;A Revenue)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0B9E5A4-8E91-4942-BDAC-1C7D71C8379C}"/>
              </a:ext>
            </a:extLst>
          </p:cNvPr>
          <p:cNvSpPr txBox="1"/>
          <p:nvPr/>
        </p:nvSpPr>
        <p:spPr>
          <a:xfrm>
            <a:off x="7542906" y="1424752"/>
            <a:ext cx="23339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latin typeface="Arial Narrow" panose="020B0606020202030204" pitchFamily="34" charset="0"/>
              </a:rPr>
              <a:t>Reporting Unit </a:t>
            </a:r>
            <a:endParaRPr lang="en-US" sz="13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(X%)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</a:t>
            </a:r>
            <a:r>
              <a:rPr lang="en-US" sz="13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7%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(F&amp;A Revenue)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F08DB8D-DA0F-4997-BD36-60266E729631}"/>
              </a:ext>
            </a:extLst>
          </p:cNvPr>
          <p:cNvSpPr txBox="1"/>
          <p:nvPr/>
        </p:nvSpPr>
        <p:spPr>
          <a:xfrm>
            <a:off x="5378888" y="5521933"/>
            <a:ext cx="23339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latin typeface="Arial Narrow" panose="020B0606020202030204" pitchFamily="34" charset="0"/>
              </a:rPr>
              <a:t>To ORU</a:t>
            </a:r>
            <a:endParaRPr lang="en-US" sz="13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(X%)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</a:t>
            </a:r>
            <a:r>
              <a:rPr lang="en-US" sz="13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7%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(F&amp;A Revenue)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AB454D7-F4CA-4D90-A524-771A2D177D5F}"/>
              </a:ext>
            </a:extLst>
          </p:cNvPr>
          <p:cNvSpPr/>
          <p:nvPr/>
        </p:nvSpPr>
        <p:spPr>
          <a:xfrm>
            <a:off x="11861281" y="5485849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306D2B8-095F-4862-A52F-9BB457F229E6}"/>
              </a:ext>
            </a:extLst>
          </p:cNvPr>
          <p:cNvSpPr txBox="1"/>
          <p:nvPr/>
        </p:nvSpPr>
        <p:spPr>
          <a:xfrm>
            <a:off x="8286587" y="4594996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7005B3D-C0B9-42BF-B9F5-008193F07749}"/>
              </a:ext>
            </a:extLst>
          </p:cNvPr>
          <p:cNvSpPr txBox="1"/>
          <p:nvPr/>
        </p:nvSpPr>
        <p:spPr>
          <a:xfrm>
            <a:off x="5654630" y="2751360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954DFA16-3D5A-429A-9EEF-C6F64E5B4FD1}"/>
              </a:ext>
            </a:extLst>
          </p:cNvPr>
          <p:cNvCxnSpPr>
            <a:cxnSpLocks/>
            <a:stCxn id="122" idx="4"/>
            <a:endCxn id="120" idx="2"/>
          </p:cNvCxnSpPr>
          <p:nvPr/>
        </p:nvCxnSpPr>
        <p:spPr>
          <a:xfrm rot="5400000">
            <a:off x="9007879" y="3115253"/>
            <a:ext cx="437087" cy="5361159"/>
          </a:xfrm>
          <a:prstGeom prst="bentConnector3">
            <a:avLst>
              <a:gd name="adj1" fmla="val 216870"/>
            </a:avLst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4A100E23-CC64-422D-8ADC-7037261C5E86}"/>
              </a:ext>
            </a:extLst>
          </p:cNvPr>
          <p:cNvCxnSpPr>
            <a:cxnSpLocks/>
            <a:endCxn id="116" idx="0"/>
          </p:cNvCxnSpPr>
          <p:nvPr/>
        </p:nvCxnSpPr>
        <p:spPr>
          <a:xfrm>
            <a:off x="6644530" y="1088723"/>
            <a:ext cx="0" cy="337826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F2515653-AE2A-41ED-83AB-20F1BBD59D73}"/>
              </a:ext>
            </a:extLst>
          </p:cNvPr>
          <p:cNvCxnSpPr>
            <a:cxnSpLocks/>
          </p:cNvCxnSpPr>
          <p:nvPr/>
        </p:nvCxnSpPr>
        <p:spPr>
          <a:xfrm>
            <a:off x="8709859" y="1092899"/>
            <a:ext cx="0" cy="336029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A1D1277E-1CCB-451E-AB81-A053AFB9C1BA}"/>
              </a:ext>
            </a:extLst>
          </p:cNvPr>
          <p:cNvSpPr txBox="1"/>
          <p:nvPr/>
        </p:nvSpPr>
        <p:spPr>
          <a:xfrm>
            <a:off x="8320239" y="2774456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1A3DE7-B17D-455C-9BC9-9441A1B63218}"/>
              </a:ext>
            </a:extLst>
          </p:cNvPr>
          <p:cNvSpPr txBox="1"/>
          <p:nvPr/>
        </p:nvSpPr>
        <p:spPr>
          <a:xfrm>
            <a:off x="8362817" y="5662436"/>
            <a:ext cx="11299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ORU Reports to VP-x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FAE8A-DEF3-48DC-8D52-E59D6FE95617}"/>
              </a:ext>
            </a:extLst>
          </p:cNvPr>
          <p:cNvSpPr txBox="1"/>
          <p:nvPr/>
        </p:nvSpPr>
        <p:spPr>
          <a:xfrm>
            <a:off x="8290726" y="5349789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6430CA1E-3876-49EF-894D-F62E1BDEFF49}"/>
              </a:ext>
            </a:extLst>
          </p:cNvPr>
          <p:cNvSpPr/>
          <p:nvPr/>
        </p:nvSpPr>
        <p:spPr>
          <a:xfrm rot="10800000">
            <a:off x="8143433" y="4221617"/>
            <a:ext cx="209136" cy="174059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97BBA-183B-4BB0-96EC-24AEA4F8D2FE}"/>
              </a:ext>
            </a:extLst>
          </p:cNvPr>
          <p:cNvSpPr txBox="1"/>
          <p:nvPr/>
        </p:nvSpPr>
        <p:spPr>
          <a:xfrm>
            <a:off x="6174567" y="1933189"/>
            <a:ext cx="11299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Investigator’s Academic Department under an </a:t>
            </a:r>
            <a:r>
              <a:rPr lang="en-US" sz="1200" u="sng" dirty="0"/>
              <a:t>Academic College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3B7D30-5E7E-4AD4-9C46-6459A694CACF}"/>
              </a:ext>
            </a:extLst>
          </p:cNvPr>
          <p:cNvSpPr txBox="1"/>
          <p:nvPr/>
        </p:nvSpPr>
        <p:spPr>
          <a:xfrm>
            <a:off x="6174567" y="3262494"/>
            <a:ext cx="11299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Investigator’s Non-Academic Unit</a:t>
            </a:r>
          </a:p>
        </p:txBody>
      </p:sp>
      <p:sp>
        <p:nvSpPr>
          <p:cNvPr id="57" name="TextBox 133">
            <a:extLst>
              <a:ext uri="{FF2B5EF4-FFF2-40B4-BE49-F238E27FC236}">
                <a16:creationId xmlns:a16="http://schemas.microsoft.com/office/drawing/2014/main" id="{27005B3D-C0B9-42BF-B9F5-008193F07749}"/>
              </a:ext>
            </a:extLst>
          </p:cNvPr>
          <p:cNvSpPr txBox="1"/>
          <p:nvPr/>
        </p:nvSpPr>
        <p:spPr>
          <a:xfrm>
            <a:off x="3459317" y="3770878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AND</a:t>
            </a:r>
            <a:endParaRPr lang="en-US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6B23BF-9858-46D3-8E6C-EA1CE205DA55}"/>
              </a:ext>
            </a:extLst>
          </p:cNvPr>
          <p:cNvSpPr txBox="1"/>
          <p:nvPr/>
        </p:nvSpPr>
        <p:spPr>
          <a:xfrm>
            <a:off x="3979725" y="3230113"/>
            <a:ext cx="16946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7030A0"/>
                </a:solidFill>
              </a:rPr>
              <a:t>Departments and ORUs do not compete for “credit”. Departments always receive credit due to “faculty appointment” and if a ORU is added, it receives credit, too. We do not “add” Depts and ORUs credit in the same pot to avoid double counting.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E2E90-F6AE-638F-7F6F-505409780E34}"/>
              </a:ext>
            </a:extLst>
          </p:cNvPr>
          <p:cNvSpPr txBox="1"/>
          <p:nvPr/>
        </p:nvSpPr>
        <p:spPr>
          <a:xfrm>
            <a:off x="10280271" y="2243583"/>
            <a:ext cx="1434102" cy="276999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Academic Affairs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FC61C9-9DCC-00D3-B5F3-C2F0E4887BCC}"/>
              </a:ext>
            </a:extLst>
          </p:cNvPr>
          <p:cNvSpPr txBox="1"/>
          <p:nvPr/>
        </p:nvSpPr>
        <p:spPr>
          <a:xfrm>
            <a:off x="9780388" y="1424752"/>
            <a:ext cx="23339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u="sng" dirty="0">
                <a:latin typeface="Arial Narrow" panose="020B0606020202030204" pitchFamily="34" charset="0"/>
              </a:rPr>
              <a:t>To VP Division</a:t>
            </a:r>
            <a:endParaRPr lang="en-US" sz="13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(X%)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</a:t>
            </a:r>
            <a:r>
              <a:rPr lang="en-US" sz="13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2%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) </a:t>
            </a:r>
            <a:r>
              <a:rPr lang="en-US" sz="1300" b="1" dirty="0">
                <a:latin typeface="Arial Narrow" panose="020B0606020202030204" pitchFamily="34" charset="0"/>
              </a:rPr>
              <a:t>x</a:t>
            </a:r>
            <a:r>
              <a:rPr lang="en-US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 (F&amp;A Revenue)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8DD3A9-A977-0ACF-14FD-3AB959297902}"/>
              </a:ext>
            </a:extLst>
          </p:cNvPr>
          <p:cNvCxnSpPr>
            <a:cxnSpLocks/>
          </p:cNvCxnSpPr>
          <p:nvPr/>
        </p:nvCxnSpPr>
        <p:spPr>
          <a:xfrm>
            <a:off x="10911180" y="1081618"/>
            <a:ext cx="0" cy="336029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552D26-5DE2-A178-8A0C-D32F14510048}"/>
              </a:ext>
            </a:extLst>
          </p:cNvPr>
          <p:cNvSpPr txBox="1"/>
          <p:nvPr/>
        </p:nvSpPr>
        <p:spPr>
          <a:xfrm>
            <a:off x="10298627" y="2740928"/>
            <a:ext cx="1434103" cy="276999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of Medicine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459B6F-DFA9-5C84-94E8-D12BE57112C7}"/>
              </a:ext>
            </a:extLst>
          </p:cNvPr>
          <p:cNvSpPr txBox="1"/>
          <p:nvPr/>
        </p:nvSpPr>
        <p:spPr>
          <a:xfrm>
            <a:off x="10715537" y="2437874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F99719-0D21-1C2B-7C40-4001977DE969}"/>
              </a:ext>
            </a:extLst>
          </p:cNvPr>
          <p:cNvSpPr txBox="1"/>
          <p:nvPr/>
        </p:nvSpPr>
        <p:spPr>
          <a:xfrm>
            <a:off x="10162051" y="1855001"/>
            <a:ext cx="1600593" cy="43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Based on investigator appointment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AAB633-922E-AFBF-B8B2-37CB09D9C561}"/>
              </a:ext>
            </a:extLst>
          </p:cNvPr>
          <p:cNvSpPr txBox="1"/>
          <p:nvPr/>
        </p:nvSpPr>
        <p:spPr>
          <a:xfrm>
            <a:off x="10743609" y="2954138"/>
            <a:ext cx="66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18A78-DA98-AFBE-AF33-AAEC46A29EFA}"/>
              </a:ext>
            </a:extLst>
          </p:cNvPr>
          <p:cNvSpPr txBox="1"/>
          <p:nvPr/>
        </p:nvSpPr>
        <p:spPr>
          <a:xfrm>
            <a:off x="10298627" y="3264227"/>
            <a:ext cx="1434103" cy="276999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Any other VP Unit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D60F6D4-E85C-0434-707E-E191C9C4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293"/>
            <a:ext cx="12191998" cy="813219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“Allocation” of 30% to Generating Units</a:t>
            </a:r>
          </a:p>
        </p:txBody>
      </p:sp>
    </p:spTree>
    <p:extLst>
      <p:ext uri="{BB962C8B-B14F-4D97-AF65-F5344CB8AC3E}">
        <p14:creationId xmlns:p14="http://schemas.microsoft.com/office/powerpoint/2010/main" val="46160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9323B9-326A-5AF6-7813-695EDCFF2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812" y="120208"/>
            <a:ext cx="7681578" cy="36933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8463B7-55D1-57AD-A65D-41551E632386}"/>
              </a:ext>
            </a:extLst>
          </p:cNvPr>
          <p:cNvSpPr txBox="1"/>
          <p:nvPr/>
        </p:nvSpPr>
        <p:spPr>
          <a:xfrm>
            <a:off x="307602" y="3429000"/>
            <a:ext cx="1082077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7% is directly </a:t>
            </a:r>
            <a:r>
              <a:rPr lang="en-US" sz="2200" i="1" u="sng" dirty="0">
                <a:solidFill>
                  <a:srgbClr val="FF0000"/>
                </a:solidFill>
              </a:rPr>
              <a:t>distributed</a:t>
            </a:r>
            <a:r>
              <a:rPr lang="en-US" sz="2200" dirty="0"/>
              <a:t> to “Faculty” investigators’ cost centers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2% is directly </a:t>
            </a:r>
            <a:r>
              <a:rPr lang="en-US" sz="2200" i="1" u="sng" dirty="0">
                <a:solidFill>
                  <a:srgbClr val="FF0000"/>
                </a:solidFill>
              </a:rPr>
              <a:t>distributed</a:t>
            </a:r>
            <a:r>
              <a:rPr lang="en-US" sz="2200" dirty="0"/>
              <a:t> to VP level units based on investigator’s 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21% is directly </a:t>
            </a:r>
            <a:r>
              <a:rPr lang="en-US" sz="2200" i="1" u="sng" dirty="0">
                <a:solidFill>
                  <a:srgbClr val="FF0000"/>
                </a:solidFill>
              </a:rPr>
              <a:t>distributed</a:t>
            </a:r>
            <a:r>
              <a:rPr lang="en-US" sz="2200" dirty="0"/>
              <a:t> to the Deans, including 7% Department and 7% ORU shares to be </a:t>
            </a:r>
            <a:r>
              <a:rPr lang="en-US" sz="2200" i="1" u="sng" dirty="0">
                <a:solidFill>
                  <a:srgbClr val="FF0000"/>
                </a:solidFill>
              </a:rPr>
              <a:t>allocated</a:t>
            </a:r>
            <a:r>
              <a:rPr lang="en-US" sz="2200" dirty="0"/>
              <a:t> by each Dean based on performance of the departments and ORUs. A detailed report on F&amp;A earned by Departments at 7% and ORUs at 7% will be provided to Deans as a reference. It is up to the Dean to adjust </a:t>
            </a:r>
            <a:r>
              <a:rPr lang="en-US" sz="2200" i="1" u="sng" dirty="0">
                <a:solidFill>
                  <a:srgbClr val="FF0000"/>
                </a:solidFill>
              </a:rPr>
              <a:t>actual</a:t>
            </a:r>
            <a:r>
              <a:rPr lang="en-US" sz="2200" dirty="0"/>
              <a:t> </a:t>
            </a:r>
            <a:r>
              <a:rPr lang="en-US" sz="2200" i="1" u="sng" dirty="0">
                <a:solidFill>
                  <a:srgbClr val="FF0000"/>
                </a:solidFill>
              </a:rPr>
              <a:t>distribution</a:t>
            </a:r>
            <a:r>
              <a:rPr lang="en-US" sz="2200" dirty="0"/>
              <a:t>, which may differ from IDC earned. As part of 21%, each Dean will have college level 7%.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If there is no ORU involved in the project, then the 7% will be </a:t>
            </a:r>
            <a:r>
              <a:rPr lang="en-US" sz="2200" i="1" u="sng" dirty="0">
                <a:solidFill>
                  <a:srgbClr val="FF0000"/>
                </a:solidFill>
              </a:rPr>
              <a:t>distributed</a:t>
            </a:r>
            <a:r>
              <a:rPr lang="en-US" sz="2200" dirty="0"/>
              <a:t> to the Research Division for research initiatives and enhancements.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181287-AADD-89B7-B6C1-223B8222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3413" y="1009753"/>
            <a:ext cx="4253022" cy="1960274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“Distribution” of 30% to Generating Units</a:t>
            </a:r>
          </a:p>
        </p:txBody>
      </p:sp>
    </p:spTree>
    <p:extLst>
      <p:ext uri="{BB962C8B-B14F-4D97-AF65-F5344CB8AC3E}">
        <p14:creationId xmlns:p14="http://schemas.microsoft.com/office/powerpoint/2010/main" val="371231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1DB4-963B-5C8D-6BAA-78DC5D82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B23E-D868-48BD-FB1D-A5B38B8E0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390"/>
            <a:ext cx="10515600" cy="5210485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Start Up packages.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Share on sponsored projects.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equipment that cannot be easily allocated.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(salary, stipend, tuition,…) for graduate and undergraduate research assistants or staff engaged in research activities.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related travel for faculty or student researchers to attend professional meetings or to funding agencies.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Purchase of computers or other equipment and/or software to support research.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 of research equipment and computers.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fees for peer-reviewed journals.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Purchase of publications or subscriptions to academic journals for which the UTRGV library does not have a subscription.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activities related to obtaining additional funding such as proposal development.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in Research Societies, the purchase of research-related publications (books, subscriptions to research journals) and publication costs.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costs to support external speakers on research topics.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meal expenses and meetings with external research collaborators.</a:t>
            </a:r>
          </a:p>
        </p:txBody>
      </p:sp>
    </p:spTree>
    <p:extLst>
      <p:ext uri="{BB962C8B-B14F-4D97-AF65-F5344CB8AC3E}">
        <p14:creationId xmlns:p14="http://schemas.microsoft.com/office/powerpoint/2010/main" val="80464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1DB4-963B-5C8D-6BAA-78DC5D82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B23E-D868-48BD-FB1D-A5B38B8E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 expenses not related to a research objective, e.g., group outings and holiday parties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unrelated to research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to charity or organizations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supplies or equipment unless it is part of a research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9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9365-C869-D0E3-EEA1-92E8F421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F3011-0197-CA02-7CA8-EC7D79AD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plan is to revisit the IDC Revenue Allocation and Distribution model every 3 years to make sure we make adjustments to allocations as needed by the institution.</a:t>
            </a:r>
          </a:p>
          <a:p>
            <a:r>
              <a:rPr lang="en-US" dirty="0"/>
              <a:t>The current plan presented in this document is valid for the IDC revenue generated in FY23, FY24, and FY25.</a:t>
            </a:r>
          </a:p>
          <a:p>
            <a:r>
              <a:rPr lang="en-US" dirty="0"/>
              <a:t>In Sept2025-Aug20206 period, we will revisit the model for the </a:t>
            </a:r>
            <a:r>
              <a:rPr lang="en-US"/>
              <a:t>next three years: FY26, FY27, and FY28.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9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721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Symbol</vt:lpstr>
      <vt:lpstr>Office Theme</vt:lpstr>
      <vt:lpstr>Indirect Cost Recovery (ICR) Funds:  Allocation and Distribution Model   </vt:lpstr>
      <vt:lpstr>“Allocation” of 30% to Generating Units</vt:lpstr>
      <vt:lpstr>“Distribution” of 30% to Generating Units</vt:lpstr>
      <vt:lpstr>Allowed</vt:lpstr>
      <vt:lpstr>NOT Allowed</vt:lpstr>
      <vt:lpstr>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F&amp;A Distribution</dc:title>
  <dc:creator>Can Saygin</dc:creator>
  <cp:lastModifiedBy>Rosalinda Salazar</cp:lastModifiedBy>
  <cp:revision>52</cp:revision>
  <dcterms:created xsi:type="dcterms:W3CDTF">2020-08-12T18:40:41Z</dcterms:created>
  <dcterms:modified xsi:type="dcterms:W3CDTF">2023-10-10T17:52:44Z</dcterms:modified>
</cp:coreProperties>
</file>